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2" r:id="rId4"/>
    <p:sldId id="305" r:id="rId5"/>
    <p:sldId id="304" r:id="rId6"/>
    <p:sldId id="303" r:id="rId7"/>
    <p:sldId id="306" r:id="rId8"/>
    <p:sldId id="302" r:id="rId9"/>
    <p:sldId id="307" r:id="rId10"/>
    <p:sldId id="308" r:id="rId11"/>
    <p:sldId id="309" r:id="rId12"/>
    <p:sldId id="310" r:id="rId13"/>
    <p:sldId id="311" r:id="rId14"/>
    <p:sldId id="259" r:id="rId1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AD4"/>
    <a:srgbClr val="E5E9EF"/>
    <a:srgbClr val="9DE6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9" autoAdjust="0"/>
    <p:restoredTop sz="89840" autoAdjust="0"/>
  </p:normalViewPr>
  <p:slideViewPr>
    <p:cSldViewPr snapToGrid="0">
      <p:cViewPr varScale="1">
        <p:scale>
          <a:sx n="67" d="100"/>
          <a:sy n="67" d="100"/>
        </p:scale>
        <p:origin x="1819" y="62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05:15:51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24575,'51'-2'0,"65"-12"0,21-1 0,405 12 0,-274 6 0,-126-5 0,169 5 0,-142 12 0,63 2 0,-201-18 0,0 2 0,0 1 0,0 2 0,51 12 0,-7 5 0,2-4 0,0-3 0,0-3 0,135 1 0,1134-16 0,-1328 5 0,0 1 0,0 1 0,0 1 0,0 1 0,25 10 0,-20-7 0,1-1 0,32 6 0,-4-8-682,65-1-1,-85-4-6143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05:15:53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24575,'4585'0'0,"-4561"0"-682,45-6-1,-38-1-6143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3T05:15:56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0 100,'93'-1,"-1"-3,0-4,130-30,-150 22,0 4,0 2,138 0,1413 15,-904-7,-22 2,-673 1,1 2,-1 1,0 1,41 13,-36-9,1-1,44 5,-37-10,-2-2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3T05:15:59.0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33,'33'12,"19"-2,99 7,-97-12,486 20,5-27,-171-1,223 3,-571-2,1-1,-1-1,0-1,39-13,-37 9,1 1,0 2,47-5,82-4,47-1,353 17,-536-1,38 6,-28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0A0CC-9D30-4614-99C3-318FBFE899CD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D4D79-BBBF-4F4E-8943-4EBD73C9C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43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8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85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05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9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27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FEEA-2E09-45E2-8865-21710BB2C6D1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11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7AD2D1-04DC-4809-ACB0-B520B91D96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88972" cy="75596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D7E7BE-7311-4B94-906A-0A05BE962D39}"/>
              </a:ext>
            </a:extLst>
          </p:cNvPr>
          <p:cNvSpPr/>
          <p:nvPr/>
        </p:nvSpPr>
        <p:spPr>
          <a:xfrm>
            <a:off x="1443484" y="2240873"/>
            <a:ext cx="627941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spc="-150" dirty="0">
                <a:solidFill>
                  <a:schemeClr val="tx2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PROJECT PRESENTATION</a:t>
            </a:r>
            <a:endParaRPr lang="ko-KR" altLang="en-US" sz="4500" spc="-150" dirty="0">
              <a:solidFill>
                <a:schemeClr val="tx2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741A3-79E8-4800-9B53-467BE12922BA}"/>
              </a:ext>
            </a:extLst>
          </p:cNvPr>
          <p:cNvSpPr/>
          <p:nvPr/>
        </p:nvSpPr>
        <p:spPr>
          <a:xfrm>
            <a:off x="1443484" y="5128076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2023.01.18</a:t>
            </a:r>
            <a:endParaRPr lang="ko-KR" altLang="en-US" sz="1200" dirty="0">
              <a:solidFill>
                <a:schemeClr val="tx2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6C942E-3EA1-4D54-A13A-ED40880E157C}"/>
              </a:ext>
            </a:extLst>
          </p:cNvPr>
          <p:cNvSpPr/>
          <p:nvPr/>
        </p:nvSpPr>
        <p:spPr>
          <a:xfrm>
            <a:off x="1443484" y="4796735"/>
            <a:ext cx="102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Team 5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BABBAF-DA22-4B10-ABED-0CBE2E45A34D}"/>
              </a:ext>
            </a:extLst>
          </p:cNvPr>
          <p:cNvSpPr/>
          <p:nvPr/>
        </p:nvSpPr>
        <p:spPr>
          <a:xfrm>
            <a:off x="2375149" y="5004226"/>
            <a:ext cx="819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이성규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이승현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김민정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이주형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민안세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39F6C3-5A8F-42A5-831C-1F9295902743}"/>
              </a:ext>
            </a:extLst>
          </p:cNvPr>
          <p:cNvSpPr/>
          <p:nvPr/>
        </p:nvSpPr>
        <p:spPr>
          <a:xfrm>
            <a:off x="1443484" y="1707024"/>
            <a:ext cx="496629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spc="-150" dirty="0">
                <a:solidFill>
                  <a:schemeClr val="bg2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Microsoft Ai School</a:t>
            </a:r>
            <a:endParaRPr lang="ko-KR" altLang="en-US" sz="4500" spc="-150" dirty="0">
              <a:solidFill>
                <a:schemeClr val="bg2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08D027-05F3-4EA6-9B0E-BA349E30804E}"/>
              </a:ext>
            </a:extLst>
          </p:cNvPr>
          <p:cNvSpPr/>
          <p:nvPr/>
        </p:nvSpPr>
        <p:spPr>
          <a:xfrm>
            <a:off x="8243536" y="1483439"/>
            <a:ext cx="13260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spc="-150" dirty="0">
                <a:solidFill>
                  <a:srgbClr val="E5E9EF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01</a:t>
            </a:r>
            <a:endParaRPr lang="ko-KR" altLang="en-US" sz="8000" b="1" spc="-150" dirty="0">
              <a:solidFill>
                <a:srgbClr val="E5E9EF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65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1FF58-6CB0-9CBB-DAEE-9E4D1CD68B8E}"/>
              </a:ext>
            </a:extLst>
          </p:cNvPr>
          <p:cNvSpPr/>
          <p:nvPr/>
        </p:nvSpPr>
        <p:spPr>
          <a:xfrm>
            <a:off x="4182724" y="326001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30E3-2A4A-8643-2198-CBE8BA1C9E65}"/>
              </a:ext>
            </a:extLst>
          </p:cNvPr>
          <p:cNvSpPr txBox="1"/>
          <p:nvPr/>
        </p:nvSpPr>
        <p:spPr>
          <a:xfrm>
            <a:off x="1605549" y="1351665"/>
            <a:ext cx="8475412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  </a:t>
            </a:r>
            <a:r>
              <a:rPr lang="en-US" altLang="ko-KR" b="1" dirty="0"/>
              <a:t>Yolov7 ( resize ) vs Yolov7 ( not resize 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현재 </a:t>
            </a:r>
            <a:r>
              <a:rPr lang="en-US" altLang="ko-KR" dirty="0"/>
              <a:t>100epoch </a:t>
            </a:r>
            <a:r>
              <a:rPr lang="ko-KR" altLang="en-US" dirty="0"/>
              <a:t>까지 학습이 진행이 다 되지 않아 확실한 비교가 되지 않을 수 있으나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같은 </a:t>
            </a:r>
            <a:r>
              <a:rPr lang="en-US" altLang="ko-KR" dirty="0"/>
              <a:t>epoch </a:t>
            </a:r>
            <a:r>
              <a:rPr lang="ko-KR" altLang="en-US" dirty="0"/>
              <a:t>대비 이미지 크기가 더 큰 것으로 학습한 모델이 더 좋은 효율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공식 </a:t>
            </a:r>
            <a:r>
              <a:rPr lang="en-US" altLang="ko-KR" dirty="0"/>
              <a:t>Git</a:t>
            </a:r>
            <a:r>
              <a:rPr lang="ko-KR" altLang="en-US" dirty="0"/>
              <a:t>의 </a:t>
            </a:r>
            <a:r>
              <a:rPr lang="ko-KR" altLang="en-US" dirty="0" err="1"/>
              <a:t>튜토리얼에도</a:t>
            </a:r>
            <a:r>
              <a:rPr lang="ko-KR" altLang="en-US" dirty="0"/>
              <a:t> 화질이 좋은 이미지에 대해 더 좋은 </a:t>
            </a:r>
            <a:r>
              <a:rPr lang="ko-KR" altLang="en-US" dirty="0" err="1"/>
              <a:t>학습률이</a:t>
            </a:r>
            <a:r>
              <a:rPr lang="ko-KR" altLang="en-US" dirty="0"/>
              <a:t> 나온다고 </a:t>
            </a:r>
            <a:r>
              <a:rPr lang="ko-KR" altLang="en-US" dirty="0" err="1"/>
              <a:t>기재되어있음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(https://github.com/ultralytics/yolov5/wiki/Tips-for-Best-Training-Results 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ED68AC-963B-1E09-2796-EBF1C151A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63" y="4516876"/>
            <a:ext cx="8553450" cy="106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99191F9-23D6-B41F-2559-B7BD0ACEDCD3}"/>
                  </a:ext>
                </a:extLst>
              </p14:cNvPr>
              <p14:cNvContentPartPr/>
              <p14:nvPr/>
            </p14:nvContentPartPr>
            <p14:xfrm>
              <a:off x="6781617" y="4759249"/>
              <a:ext cx="1611360" cy="709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99191F9-23D6-B41F-2559-B7BD0ACEDC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2977" y="4750249"/>
                <a:ext cx="16290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7922398-2E97-EA4A-BDF5-2D3ADCF3D520}"/>
                  </a:ext>
                </a:extLst>
              </p14:cNvPr>
              <p14:cNvContentPartPr/>
              <p14:nvPr/>
            </p14:nvContentPartPr>
            <p14:xfrm>
              <a:off x="575577" y="5167129"/>
              <a:ext cx="1695960" cy="50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7922398-2E97-EA4A-BDF5-2D3ADCF3D5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577" y="5158129"/>
                <a:ext cx="17136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DAA8EC76-96E4-7F7C-AAA6-DE400D1006AE}"/>
                  </a:ext>
                </a:extLst>
              </p14:cNvPr>
              <p14:cNvContentPartPr/>
              <p14:nvPr/>
            </p14:nvContentPartPr>
            <p14:xfrm>
              <a:off x="6793137" y="4644409"/>
              <a:ext cx="1559160" cy="360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DAA8EC76-96E4-7F7C-AAA6-DE400D1006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39137" y="4536769"/>
                <a:ext cx="16668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FBD08366-0B98-98B2-FE05-81C00D9B7BBD}"/>
                  </a:ext>
                </a:extLst>
              </p14:cNvPr>
              <p14:cNvContentPartPr/>
              <p14:nvPr/>
            </p14:nvContentPartPr>
            <p14:xfrm>
              <a:off x="667017" y="4988209"/>
              <a:ext cx="1337040" cy="370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FBD08366-0B98-98B2-FE05-81C00D9B7B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017" y="4880209"/>
                <a:ext cx="1444680" cy="2527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9715043B-B999-BDE8-9C7A-381CC8A478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2846" y="5583676"/>
            <a:ext cx="8618967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5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1FF58-6CB0-9CBB-DAEE-9E4D1CD68B8E}"/>
              </a:ext>
            </a:extLst>
          </p:cNvPr>
          <p:cNvSpPr/>
          <p:nvPr/>
        </p:nvSpPr>
        <p:spPr>
          <a:xfrm>
            <a:off x="4182724" y="326001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30E3-2A4A-8643-2198-CBE8BA1C9E65}"/>
              </a:ext>
            </a:extLst>
          </p:cNvPr>
          <p:cNvSpPr txBox="1"/>
          <p:nvPr/>
        </p:nvSpPr>
        <p:spPr>
          <a:xfrm>
            <a:off x="1650514" y="1043521"/>
            <a:ext cx="847541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Yolov7 ( resized 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FEE6CA-6353-19DE-7429-1D511ED3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63" y="1579960"/>
            <a:ext cx="10353675" cy="1990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23ECA7-59DA-0712-A602-7CA6C0EB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50" y="4045567"/>
            <a:ext cx="5045679" cy="33370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78E189-8C90-DF00-18EE-0CC692347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906" y="4047285"/>
            <a:ext cx="5065819" cy="3335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5F9555-5027-9534-B3DB-28F97C8F3B2D}"/>
              </a:ext>
            </a:extLst>
          </p:cNvPr>
          <p:cNvSpPr txBox="1"/>
          <p:nvPr/>
        </p:nvSpPr>
        <p:spPr>
          <a:xfrm>
            <a:off x="1273294" y="3524119"/>
            <a:ext cx="847541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Yolov7 ( not resized )</a:t>
            </a:r>
          </a:p>
        </p:txBody>
      </p:sp>
    </p:spTree>
    <p:extLst>
      <p:ext uri="{BB962C8B-B14F-4D97-AF65-F5344CB8AC3E}">
        <p14:creationId xmlns:p14="http://schemas.microsoft.com/office/powerpoint/2010/main" val="85858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1FF58-6CB0-9CBB-DAEE-9E4D1CD68B8E}"/>
              </a:ext>
            </a:extLst>
          </p:cNvPr>
          <p:cNvSpPr/>
          <p:nvPr/>
        </p:nvSpPr>
        <p:spPr>
          <a:xfrm>
            <a:off x="4182724" y="326001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30E3-2A4A-8643-2198-CBE8BA1C9E65}"/>
              </a:ext>
            </a:extLst>
          </p:cNvPr>
          <p:cNvSpPr txBox="1"/>
          <p:nvPr/>
        </p:nvSpPr>
        <p:spPr>
          <a:xfrm>
            <a:off x="1719849" y="974273"/>
            <a:ext cx="847541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Yolov5s ( resized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003614-9C63-EBC0-0165-703336D9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03" y="2115389"/>
            <a:ext cx="9248043" cy="45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7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1FF58-6CB0-9CBB-DAEE-9E4D1CD68B8E}"/>
              </a:ext>
            </a:extLst>
          </p:cNvPr>
          <p:cNvSpPr/>
          <p:nvPr/>
        </p:nvSpPr>
        <p:spPr>
          <a:xfrm>
            <a:off x="4182724" y="326001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30E3-2A4A-8643-2198-CBE8BA1C9E65}"/>
              </a:ext>
            </a:extLst>
          </p:cNvPr>
          <p:cNvSpPr txBox="1"/>
          <p:nvPr/>
        </p:nvSpPr>
        <p:spPr>
          <a:xfrm>
            <a:off x="1719849" y="974273"/>
            <a:ext cx="847541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Yolov5s ( resized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8E54EF-C699-DA45-E5A1-3D10E61D2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11" y="1749590"/>
            <a:ext cx="9398944" cy="541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2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DBCC15-C70C-4478-844D-F60B5C3F1D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" y="-21301"/>
            <a:ext cx="10688972" cy="7559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73EC44-13A6-4637-8E6F-782BD462DAB5}"/>
              </a:ext>
            </a:extLst>
          </p:cNvPr>
          <p:cNvSpPr/>
          <p:nvPr/>
        </p:nvSpPr>
        <p:spPr>
          <a:xfrm>
            <a:off x="4086618" y="3481538"/>
            <a:ext cx="2518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THANK YOU.</a:t>
            </a:r>
            <a:endParaRPr lang="ko-KR" altLang="en-US" sz="3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F1E0D-93CF-41B5-A805-6260DD0F10FD}"/>
              </a:ext>
            </a:extLst>
          </p:cNvPr>
          <p:cNvSpPr/>
          <p:nvPr/>
        </p:nvSpPr>
        <p:spPr>
          <a:xfrm>
            <a:off x="3152775" y="2762250"/>
            <a:ext cx="4381500" cy="20383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6FB05C-6159-45F1-BE79-0EDD4C610AC1}"/>
              </a:ext>
            </a:extLst>
          </p:cNvPr>
          <p:cNvSpPr/>
          <p:nvPr/>
        </p:nvSpPr>
        <p:spPr>
          <a:xfrm>
            <a:off x="3538383" y="4906132"/>
            <a:ext cx="36102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2023.02.03 </a:t>
            </a:r>
            <a:r>
              <a:rPr lang="ko-KR" altLang="en-US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이성규</a:t>
            </a: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이승현</a:t>
            </a: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김민정</a:t>
            </a: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이주형</a:t>
            </a: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민안세</a:t>
            </a:r>
            <a:endParaRPr lang="ko-KR" altLang="en-US" sz="120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92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94C6E46-0870-41B5-B822-693B85C92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6B63D52-9475-41F9-8543-C90329CDB64A}"/>
              </a:ext>
            </a:extLst>
          </p:cNvPr>
          <p:cNvSpPr/>
          <p:nvPr/>
        </p:nvSpPr>
        <p:spPr>
          <a:xfrm>
            <a:off x="1042416" y="1847088"/>
            <a:ext cx="9649397" cy="38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001AC-A46C-4043-AFD8-26D78C71B56F}"/>
              </a:ext>
            </a:extLst>
          </p:cNvPr>
          <p:cNvSpPr/>
          <p:nvPr/>
        </p:nvSpPr>
        <p:spPr>
          <a:xfrm>
            <a:off x="2052" y="1856553"/>
            <a:ext cx="894060" cy="38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78693F-842B-4B8D-8BB7-C716CDCF3338}"/>
              </a:ext>
            </a:extLst>
          </p:cNvPr>
          <p:cNvSpPr/>
          <p:nvPr/>
        </p:nvSpPr>
        <p:spPr>
          <a:xfrm>
            <a:off x="2758550" y="2564485"/>
            <a:ext cx="1242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CHAPTER  1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F22AD9-0C40-4A2E-86D1-4E9160830A0D}"/>
              </a:ext>
            </a:extLst>
          </p:cNvPr>
          <p:cNvSpPr/>
          <p:nvPr/>
        </p:nvSpPr>
        <p:spPr>
          <a:xfrm>
            <a:off x="4050047" y="2484371"/>
            <a:ext cx="1321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전처리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A1AC4F-E86A-4C4E-A8F8-5C2215ED0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3" y="1835209"/>
            <a:ext cx="618745" cy="388925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F9C8F7-DF8F-4B7E-AF3E-F45AA275B2EB}"/>
              </a:ext>
            </a:extLst>
          </p:cNvPr>
          <p:cNvSpPr/>
          <p:nvPr/>
        </p:nvSpPr>
        <p:spPr>
          <a:xfrm>
            <a:off x="2745963" y="4028761"/>
            <a:ext cx="1181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CHAPTER  3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7FB3DE-CE77-4A2F-A731-44B33A808EF0}"/>
              </a:ext>
            </a:extLst>
          </p:cNvPr>
          <p:cNvSpPr/>
          <p:nvPr/>
        </p:nvSpPr>
        <p:spPr>
          <a:xfrm>
            <a:off x="6284733" y="2564485"/>
            <a:ext cx="1181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i="1" dirty="0">
                <a:solidFill>
                  <a:srgbClr val="C6DAD4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CHAPTER  2 </a:t>
            </a:r>
            <a:endParaRPr lang="ko-KR" altLang="en-US" sz="1400" b="1" i="1" dirty="0">
              <a:solidFill>
                <a:srgbClr val="C6DAD4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201A98-C385-4615-90A0-985E57CD2126}"/>
              </a:ext>
            </a:extLst>
          </p:cNvPr>
          <p:cNvCxnSpPr/>
          <p:nvPr/>
        </p:nvCxnSpPr>
        <p:spPr>
          <a:xfrm>
            <a:off x="2866030" y="2484371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339E37C-C8C7-456A-B4A9-74D43FA945D1}"/>
              </a:ext>
            </a:extLst>
          </p:cNvPr>
          <p:cNvCxnSpPr/>
          <p:nvPr/>
        </p:nvCxnSpPr>
        <p:spPr>
          <a:xfrm>
            <a:off x="2883042" y="3995085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494444A-91B7-4DF1-8C3F-552E7909A66B}"/>
              </a:ext>
            </a:extLst>
          </p:cNvPr>
          <p:cNvCxnSpPr/>
          <p:nvPr/>
        </p:nvCxnSpPr>
        <p:spPr>
          <a:xfrm>
            <a:off x="6375732" y="2484371"/>
            <a:ext cx="907576" cy="0"/>
          </a:xfrm>
          <a:prstGeom prst="line">
            <a:avLst/>
          </a:prstGeom>
          <a:ln w="28575">
            <a:solidFill>
              <a:srgbClr val="C6DAD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85503F9-A933-4378-8E76-6302A777DAF9}"/>
              </a:ext>
            </a:extLst>
          </p:cNvPr>
          <p:cNvSpPr/>
          <p:nvPr/>
        </p:nvSpPr>
        <p:spPr>
          <a:xfrm>
            <a:off x="7677083" y="2484371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FC7D45-5089-91DB-96D7-CF3BF511B17E}"/>
              </a:ext>
            </a:extLst>
          </p:cNvPr>
          <p:cNvSpPr/>
          <p:nvPr/>
        </p:nvSpPr>
        <p:spPr>
          <a:xfrm>
            <a:off x="4044179" y="3964307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비교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05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96399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전처리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D7AFCD-4122-E1B8-965C-9A0BB0F0BCBB}"/>
              </a:ext>
            </a:extLst>
          </p:cNvPr>
          <p:cNvSpPr/>
          <p:nvPr/>
        </p:nvSpPr>
        <p:spPr>
          <a:xfrm>
            <a:off x="1969529" y="1515783"/>
            <a:ext cx="7238586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이미지 전 처리 및 검수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CF145732-3D10-86CA-3004-54DB03A78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946081"/>
              </p:ext>
            </p:extLst>
          </p:nvPr>
        </p:nvGraphicFramePr>
        <p:xfrm>
          <a:off x="1644916" y="2479901"/>
          <a:ext cx="7887812" cy="3878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906">
                  <a:extLst>
                    <a:ext uri="{9D8B030D-6E8A-4147-A177-3AD203B41FA5}">
                      <a16:colId xmlns:a16="http://schemas.microsoft.com/office/drawing/2014/main" val="3844326538"/>
                    </a:ext>
                  </a:extLst>
                </a:gridCol>
                <a:gridCol w="3943906">
                  <a:extLst>
                    <a:ext uri="{9D8B030D-6E8A-4147-A177-3AD203B41FA5}">
                      <a16:colId xmlns:a16="http://schemas.microsoft.com/office/drawing/2014/main" val="17300153"/>
                    </a:ext>
                  </a:extLst>
                </a:gridCol>
              </a:tblGrid>
              <a:tr h="424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 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 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247137"/>
                  </a:ext>
                </a:extLst>
              </a:tr>
              <a:tr h="66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train-illegal-banner, flame, </a:t>
                      </a:r>
                      <a:r>
                        <a:rPr lang="en-US" altLang="ko-KR" dirty="0" err="1"/>
                        <a:t>food_truck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garbage_bag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941045"/>
                  </a:ext>
                </a:extLst>
              </a:tr>
              <a:tr h="66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train-illegal-smoke, </a:t>
                      </a:r>
                      <a:r>
                        <a:rPr lang="en-US" altLang="ko-KR" dirty="0" err="1"/>
                        <a:t>street_vendor</a:t>
                      </a:r>
                      <a:r>
                        <a:rPr lang="en-US" altLang="ko-KR" dirty="0"/>
                        <a:t>, tent, legal-bench, fence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583899"/>
                  </a:ext>
                </a:extLst>
              </a:tr>
              <a:tr h="66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train-legal-</a:t>
                      </a:r>
                      <a:r>
                        <a:rPr lang="en-US" altLang="ko-KR" dirty="0" err="1"/>
                        <a:t>park_info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park_pot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rest_area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street_lamp</a:t>
                      </a:r>
                      <a:r>
                        <a:rPr lang="en-US" altLang="ko-KR" dirty="0"/>
                        <a:t>, toilet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629262"/>
                  </a:ext>
                </a:extLst>
              </a:tr>
              <a:tr h="66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안세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valid </a:t>
                      </a:r>
                      <a:r>
                        <a:rPr lang="ko-KR" altLang="en-US" dirty="0"/>
                        <a:t>전부 </a:t>
                      </a:r>
                      <a:r>
                        <a:rPr lang="en-US" altLang="ko-KR" dirty="0"/>
                        <a:t>+ train-illegal-pet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41134"/>
                  </a:ext>
                </a:extLst>
              </a:tr>
              <a:tr h="66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sit_board</a:t>
                      </a:r>
                      <a:r>
                        <a:rPr lang="en-US" altLang="ko-KR" dirty="0"/>
                        <a:t> , </a:t>
                      </a:r>
                      <a:r>
                        <a:rPr lang="en-US" altLang="ko-KR" dirty="0" err="1"/>
                        <a:t>park_headstone</a:t>
                      </a:r>
                      <a:r>
                        <a:rPr lang="en-US" altLang="ko-KR" dirty="0"/>
                        <a:t> , </a:t>
                      </a:r>
                      <a:r>
                        <a:rPr lang="en-US" altLang="ko-KR" dirty="0" err="1"/>
                        <a:t>trash_can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1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33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96399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전처리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D7AFCD-4122-E1B8-965C-9A0BB0F0BCBB}"/>
              </a:ext>
            </a:extLst>
          </p:cNvPr>
          <p:cNvSpPr/>
          <p:nvPr/>
        </p:nvSpPr>
        <p:spPr>
          <a:xfrm>
            <a:off x="1916844" y="1284469"/>
            <a:ext cx="7238586" cy="212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데이터 전 처리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 상의 라벨 된 오브젝트가 다른 것인 경우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아무것도 없는데 엉뚱한 </a:t>
            </a:r>
            <a:r>
              <a:rPr lang="ko-KR" altLang="en-US" dirty="0" err="1"/>
              <a:t>위치에라벨된</a:t>
            </a:r>
            <a:r>
              <a:rPr lang="ko-KR" altLang="en-US" dirty="0"/>
              <a:t> 경우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오브젝트 자체는 맞으나</a:t>
            </a:r>
            <a:r>
              <a:rPr lang="en-US" altLang="ko-KR" dirty="0"/>
              <a:t>, 50% </a:t>
            </a:r>
            <a:r>
              <a:rPr lang="ko-KR" altLang="en-US" dirty="0"/>
              <a:t>이상</a:t>
            </a:r>
            <a:r>
              <a:rPr lang="en-US" altLang="ko-KR" dirty="0"/>
              <a:t> </a:t>
            </a:r>
            <a:r>
              <a:rPr lang="ko-KR" altLang="en-US" dirty="0"/>
              <a:t>많이 가려진 경우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FA9EC0-6C86-37D6-DF09-277F6956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10" y="3752019"/>
            <a:ext cx="6364721" cy="34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9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1.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61F9-EFAC-78A2-F23E-149C42EA0E53}"/>
              </a:ext>
            </a:extLst>
          </p:cNvPr>
          <p:cNvSpPr/>
          <p:nvPr/>
        </p:nvSpPr>
        <p:spPr>
          <a:xfrm>
            <a:off x="4533824" y="227849"/>
            <a:ext cx="1963999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데이터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전처리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D7AFCD-4122-E1B8-965C-9A0BB0F0BCBB}"/>
              </a:ext>
            </a:extLst>
          </p:cNvPr>
          <p:cNvSpPr/>
          <p:nvPr/>
        </p:nvSpPr>
        <p:spPr>
          <a:xfrm>
            <a:off x="1916844" y="1284469"/>
            <a:ext cx="8626208" cy="1295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데이터 전 처리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Fense</a:t>
            </a:r>
            <a:r>
              <a:rPr lang="en-US" altLang="ko-KR" dirty="0"/>
              <a:t> label </a:t>
            </a:r>
            <a:r>
              <a:rPr lang="ko-KR" altLang="en-US" dirty="0"/>
              <a:t>삭제 </a:t>
            </a:r>
            <a:r>
              <a:rPr lang="en-US" altLang="ko-KR" dirty="0"/>
              <a:t>: </a:t>
            </a:r>
            <a:r>
              <a:rPr lang="ko-KR" altLang="en-US" dirty="0"/>
              <a:t>아무것도 </a:t>
            </a:r>
            <a:r>
              <a:rPr lang="ko-KR" altLang="en-US" dirty="0" err="1"/>
              <a:t>없는곳을</a:t>
            </a:r>
            <a:r>
              <a:rPr lang="ko-KR" altLang="en-US" dirty="0"/>
              <a:t> </a:t>
            </a:r>
            <a:r>
              <a:rPr lang="ko-KR" altLang="en-US" dirty="0" err="1"/>
              <a:t>라벨링했거나</a:t>
            </a:r>
            <a:r>
              <a:rPr lang="en-US" altLang="ko-KR" dirty="0"/>
              <a:t>, </a:t>
            </a:r>
            <a:r>
              <a:rPr lang="ko-KR" altLang="en-US" dirty="0"/>
              <a:t>화장실인데 </a:t>
            </a:r>
            <a:r>
              <a:rPr lang="en-US" altLang="ko-KR" dirty="0" err="1"/>
              <a:t>fanse</a:t>
            </a:r>
            <a:r>
              <a:rPr lang="ko-KR" altLang="en-US" dirty="0"/>
              <a:t>로 잘못 </a:t>
            </a:r>
            <a:r>
              <a:rPr lang="ko-KR" altLang="en-US" dirty="0" err="1"/>
              <a:t>라벨링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데이터의 불확실성이 너무 높아서 라벨 자체를 제거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9C9E3C-2BB7-B2DB-C4B3-432F9D8A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7" y="2786572"/>
            <a:ext cx="4632960" cy="33832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54CA5B-FC72-AA6F-95CC-CBFEA967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3" y="4083527"/>
            <a:ext cx="5345907" cy="28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73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35F0ADD-3DA6-6C2E-83FB-8C8B2764FA02}"/>
              </a:ext>
            </a:extLst>
          </p:cNvPr>
          <p:cNvSpPr/>
          <p:nvPr/>
        </p:nvSpPr>
        <p:spPr>
          <a:xfrm>
            <a:off x="2266142" y="2069781"/>
            <a:ext cx="627994" cy="187452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1FF58-6CB0-9CBB-DAEE-9E4D1CD68B8E}"/>
              </a:ext>
            </a:extLst>
          </p:cNvPr>
          <p:cNvSpPr/>
          <p:nvPr/>
        </p:nvSpPr>
        <p:spPr>
          <a:xfrm>
            <a:off x="4182724" y="326001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86C13-4D54-694B-B46C-610F0CAF4FAB}"/>
              </a:ext>
            </a:extLst>
          </p:cNvPr>
          <p:cNvSpPr txBox="1"/>
          <p:nvPr/>
        </p:nvSpPr>
        <p:spPr>
          <a:xfrm>
            <a:off x="1803443" y="1385071"/>
            <a:ext cx="805368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초창기 </a:t>
            </a:r>
            <a:r>
              <a:rPr lang="en-US" altLang="ko-KR" dirty="0"/>
              <a:t>&gt; Yolov5 , Yolov7 , </a:t>
            </a:r>
            <a:r>
              <a:rPr lang="en-US" altLang="ko-KR" dirty="0" err="1"/>
              <a:t>mmdetection</a:t>
            </a:r>
            <a:r>
              <a:rPr lang="en-US" altLang="ko-KR" dirty="0"/>
              <a:t>, RCNN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학습 시간 이슈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One stage</a:t>
            </a:r>
            <a:r>
              <a:rPr lang="ko-KR" altLang="en-US" dirty="0"/>
              <a:t>인 </a:t>
            </a:r>
            <a:r>
              <a:rPr lang="en-US" altLang="ko-KR" dirty="0"/>
              <a:t>Yolov5 </a:t>
            </a:r>
            <a:r>
              <a:rPr lang="ko-KR" altLang="en-US" dirty="0"/>
              <a:t>와 </a:t>
            </a:r>
            <a:r>
              <a:rPr lang="en-US" altLang="ko-KR" dirty="0"/>
              <a:t>Yolov7</a:t>
            </a:r>
            <a:r>
              <a:rPr lang="ko-KR" altLang="en-US" dirty="0"/>
              <a:t>만 학습 진행 및 비교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440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1FF58-6CB0-9CBB-DAEE-9E4D1CD68B8E}"/>
              </a:ext>
            </a:extLst>
          </p:cNvPr>
          <p:cNvSpPr/>
          <p:nvPr/>
        </p:nvSpPr>
        <p:spPr>
          <a:xfrm>
            <a:off x="4182724" y="326001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6B020F-CB6F-2387-6FD7-F8056014F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3" y="1346989"/>
            <a:ext cx="6845958" cy="1445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17D8E-AE18-D017-011D-90C243C4AFA5}"/>
              </a:ext>
            </a:extLst>
          </p:cNvPr>
          <p:cNvSpPr txBox="1"/>
          <p:nvPr/>
        </p:nvSpPr>
        <p:spPr>
          <a:xfrm>
            <a:off x="2019527" y="2977553"/>
            <a:ext cx="7228470" cy="295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Yolov5 </a:t>
            </a:r>
            <a:r>
              <a:rPr lang="ko-KR" altLang="en-US" dirty="0"/>
              <a:t>는 학습이 끝났으나 </a:t>
            </a:r>
            <a:r>
              <a:rPr lang="en-US" altLang="ko-KR" dirty="0"/>
              <a:t>Yolov7 </a:t>
            </a:r>
            <a:r>
              <a:rPr lang="ko-KR" altLang="en-US" dirty="0"/>
              <a:t>학습 시간 부족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( 2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 </a:t>
            </a:r>
            <a:r>
              <a:rPr lang="en-US" altLang="ko-KR" dirty="0"/>
              <a:t>9</a:t>
            </a:r>
            <a:r>
              <a:rPr lang="ko-KR" altLang="en-US" dirty="0"/>
              <a:t>시쯤 학습 시작 </a:t>
            </a:r>
            <a:r>
              <a:rPr lang="en-US" altLang="ko-KR" dirty="0"/>
              <a:t>-&gt; </a:t>
            </a:r>
            <a:r>
              <a:rPr lang="ko-KR" altLang="en-US" dirty="0"/>
              <a:t>아직 진행 중 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Yolov5</a:t>
            </a:r>
            <a:r>
              <a:rPr lang="ko-KR" altLang="en-US" dirty="0"/>
              <a:t> 모델만 학습완료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145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1FF58-6CB0-9CBB-DAEE-9E4D1CD68B8E}"/>
              </a:ext>
            </a:extLst>
          </p:cNvPr>
          <p:cNvSpPr/>
          <p:nvPr/>
        </p:nvSpPr>
        <p:spPr>
          <a:xfrm>
            <a:off x="4182724" y="326001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17D8E-AE18-D017-011D-90C243C4AFA5}"/>
              </a:ext>
            </a:extLst>
          </p:cNvPr>
          <p:cNvSpPr txBox="1"/>
          <p:nvPr/>
        </p:nvSpPr>
        <p:spPr>
          <a:xfrm>
            <a:off x="2019526" y="1215220"/>
            <a:ext cx="825604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이미지 크기에 따른 학습 모델 비교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Yolo</a:t>
            </a:r>
            <a:r>
              <a:rPr lang="ko-KR" altLang="en-US" dirty="0"/>
              <a:t>는 자체적으로 </a:t>
            </a:r>
            <a:r>
              <a:rPr lang="en-US" altLang="ko-KR" dirty="0"/>
              <a:t>Resize</a:t>
            </a:r>
            <a:r>
              <a:rPr lang="ko-KR" altLang="en-US" dirty="0"/>
              <a:t>가 된다고 </a:t>
            </a:r>
            <a:r>
              <a:rPr lang="ko-KR" altLang="en-US" dirty="0" err="1"/>
              <a:t>알고있어서</a:t>
            </a:r>
            <a:r>
              <a:rPr lang="ko-KR" altLang="en-US" dirty="0"/>
              <a:t> 학습에 사용되는 이미지 크기가 학습시간에 관여되지 않을 줄 알았으나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이미지를 </a:t>
            </a:r>
            <a:r>
              <a:rPr lang="ko-KR" altLang="en-US" dirty="0" err="1"/>
              <a:t>리사이즈하여</a:t>
            </a:r>
            <a:r>
              <a:rPr lang="ko-KR" altLang="en-US" dirty="0"/>
              <a:t> 학습 진행 </a:t>
            </a:r>
            <a:r>
              <a:rPr lang="en-US" altLang="ko-KR" dirty="0"/>
              <a:t>-&gt; </a:t>
            </a:r>
            <a:r>
              <a:rPr lang="ko-KR" altLang="en-US" dirty="0"/>
              <a:t>눈에 띄게 학습시간 감소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이미지사이즈가 크면 자체 이미지를 </a:t>
            </a:r>
            <a:r>
              <a:rPr lang="ko-KR" altLang="en-US" dirty="0" err="1"/>
              <a:t>로드할</a:t>
            </a:r>
            <a:r>
              <a:rPr lang="ko-KR" altLang="en-US" dirty="0"/>
              <a:t> 때 시간 감소로 인한 것이라 예상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DB53DC-5101-5927-A822-360E705A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80" y="4551312"/>
            <a:ext cx="7925487" cy="6629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2FF1DA-C130-280F-FEE9-D0E0E71772E4}"/>
              </a:ext>
            </a:extLst>
          </p:cNvPr>
          <p:cNvSpPr txBox="1"/>
          <p:nvPr/>
        </p:nvSpPr>
        <p:spPr>
          <a:xfrm>
            <a:off x="219980" y="5214309"/>
            <a:ext cx="82560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Not</a:t>
            </a:r>
            <a:r>
              <a:rPr lang="ko-KR" altLang="en-US" dirty="0"/>
              <a:t> </a:t>
            </a:r>
            <a:r>
              <a:rPr lang="en-US" altLang="ko-KR" dirty="0"/>
              <a:t>Resize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분에 </a:t>
            </a:r>
            <a:r>
              <a:rPr lang="en-US" altLang="ko-KR" dirty="0"/>
              <a:t>20%</a:t>
            </a:r>
            <a:r>
              <a:rPr lang="ko-KR" altLang="en-US" dirty="0"/>
              <a:t>정도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1E0CD8-7EA5-E3B4-4BB6-B70E6D305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49" y="5703039"/>
            <a:ext cx="8375106" cy="11049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E062A1-2F13-D6C0-2EEF-45A28388E791}"/>
              </a:ext>
            </a:extLst>
          </p:cNvPr>
          <p:cNvSpPr txBox="1"/>
          <p:nvPr/>
        </p:nvSpPr>
        <p:spPr>
          <a:xfrm>
            <a:off x="172468" y="6768803"/>
            <a:ext cx="82560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Resize</a:t>
            </a:r>
            <a:r>
              <a:rPr lang="ko-KR" altLang="en-US" dirty="0"/>
              <a:t> </a:t>
            </a:r>
            <a:r>
              <a:rPr lang="en-US" altLang="ko-KR" dirty="0"/>
              <a:t>(960, 540 ):</a:t>
            </a:r>
            <a:r>
              <a:rPr lang="ko-KR" altLang="en-US" dirty="0"/>
              <a:t> </a:t>
            </a:r>
            <a:r>
              <a:rPr lang="en-US" altLang="ko-KR" dirty="0"/>
              <a:t>1 epoch &gt; 7</a:t>
            </a:r>
            <a:r>
              <a:rPr lang="ko-KR" altLang="en-US" dirty="0"/>
              <a:t>분</a:t>
            </a:r>
            <a:r>
              <a:rPr lang="en-US" altLang="ko-KR" dirty="0"/>
              <a:t>44</a:t>
            </a:r>
            <a:r>
              <a:rPr lang="ko-KR" altLang="en-US" dirty="0"/>
              <a:t>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39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78422-E796-4CE2-9934-3D6FBB437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" y="-6004"/>
            <a:ext cx="1606299" cy="43708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334163" y="843468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 </a:t>
            </a:r>
            <a:endParaRPr lang="ko-KR" altLang="en-US" sz="11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64888B-5F7F-4010-8EC8-24B051928929}"/>
              </a:ext>
            </a:extLst>
          </p:cNvPr>
          <p:cNvSpPr/>
          <p:nvPr/>
        </p:nvSpPr>
        <p:spPr>
          <a:xfrm>
            <a:off x="698143" y="961785"/>
            <a:ext cx="8547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i="1" spc="-15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</a:t>
            </a:r>
            <a:endParaRPr lang="ko-KR" altLang="en-US" sz="6600" b="1" i="1" spc="-150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1FF58-6CB0-9CBB-DAEE-9E4D1CD68B8E}"/>
              </a:ext>
            </a:extLst>
          </p:cNvPr>
          <p:cNvSpPr/>
          <p:nvPr/>
        </p:nvSpPr>
        <p:spPr>
          <a:xfrm>
            <a:off x="4182724" y="326001"/>
            <a:ext cx="1451038" cy="502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모델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30E3-2A4A-8643-2198-CBE8BA1C9E65}"/>
              </a:ext>
            </a:extLst>
          </p:cNvPr>
          <p:cNvSpPr txBox="1"/>
          <p:nvPr/>
        </p:nvSpPr>
        <p:spPr>
          <a:xfrm>
            <a:off x="1824917" y="1351665"/>
            <a:ext cx="8256044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Yolov5m6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시간 관계상 </a:t>
            </a:r>
            <a:r>
              <a:rPr lang="en-US" altLang="ko-KR" dirty="0"/>
              <a:t>1 epoch</a:t>
            </a:r>
            <a:r>
              <a:rPr lang="ko-KR" altLang="en-US" dirty="0"/>
              <a:t>만 실행하여 정확한 비교는 어려울 수 있겠으나</a:t>
            </a:r>
            <a:r>
              <a:rPr lang="en-US" altLang="ko-KR" dirty="0"/>
              <a:t>, </a:t>
            </a:r>
            <a:r>
              <a:rPr lang="ko-KR" altLang="en-US" dirty="0"/>
              <a:t>확연히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Yolov5s </a:t>
            </a:r>
            <a:r>
              <a:rPr lang="ko-KR" altLang="en-US" dirty="0"/>
              <a:t>모델보다 </a:t>
            </a:r>
            <a:r>
              <a:rPr lang="en-US" altLang="ko-KR" dirty="0" err="1"/>
              <a:t>mAP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loss</a:t>
            </a:r>
            <a:r>
              <a:rPr lang="ko-KR" altLang="en-US" dirty="0"/>
              <a:t>가 확연히 좋은 성능을 가진 것을 확인 할 수 있었음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1BD1C-1FFE-1669-A35B-BDE530DB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17" y="2069781"/>
            <a:ext cx="8397968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3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2394</TotalTime>
  <Words>468</Words>
  <Application>Microsoft Office PowerPoint</Application>
  <PresentationFormat>사용자 지정</PresentationFormat>
  <Paragraphs>132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Noto Sans CJK KR Bold</vt:lpstr>
      <vt:lpstr>Noto Sans CJK KR Regular</vt:lpstr>
      <vt:lpstr>맑은 고딕</vt:lpstr>
      <vt:lpstr>Arial</vt:lpstr>
      <vt:lpstr>Calibri</vt:lpstr>
      <vt:lpstr>Calibri Light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이지은</dc:creator>
  <cp:lastModifiedBy>이성규</cp:lastModifiedBy>
  <cp:revision>99</cp:revision>
  <dcterms:created xsi:type="dcterms:W3CDTF">2017-08-31T00:14:07Z</dcterms:created>
  <dcterms:modified xsi:type="dcterms:W3CDTF">2023-02-03T05:44:55Z</dcterms:modified>
</cp:coreProperties>
</file>